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Evolventa" charset="1" panose="020B0502020202020204"/>
      <p:regular r:id="rId10"/>
    </p:embeddedFont>
    <p:embeddedFont>
      <p:font typeface="Evolventa Bold" charset="1" panose="020B0702020202020204"/>
      <p:regular r:id="rId11"/>
    </p:embeddedFont>
    <p:embeddedFont>
      <p:font typeface="Evolventa Italics" charset="1" panose="020B0502020202020204"/>
      <p:regular r:id="rId12"/>
    </p:embeddedFont>
    <p:embeddedFont>
      <p:font typeface="Evolventa Bold Italics" charset="1" panose="020B0702020202020204"/>
      <p:regular r:id="rId13"/>
    </p:embeddedFont>
    <p:embeddedFont>
      <p:font typeface="Telegraf" charset="1" panose="00000500000000000000"/>
      <p:regular r:id="rId14"/>
    </p:embeddedFont>
    <p:embeddedFont>
      <p:font typeface="Telegraf Bold" charset="1" panose="00000800000000000000"/>
      <p:regular r:id="rId15"/>
    </p:embeddedFont>
    <p:embeddedFont>
      <p:font typeface="Telegraf Extra-Light" charset="1" panose="00000300000000000000"/>
      <p:regular r:id="rId16"/>
    </p:embeddedFont>
    <p:embeddedFont>
      <p:font typeface="Telegraf Medium" charset="1" panose="00000600000000000000"/>
      <p:regular r:id="rId17"/>
    </p:embeddedFont>
    <p:embeddedFont>
      <p:font typeface="Telegraf Ultra-Bold" charset="1" panose="00000900000000000000"/>
      <p:regular r:id="rId18"/>
    </p:embeddedFont>
    <p:embeddedFont>
      <p:font typeface="Telegraf Heavy" charset="1" panose="00000A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slides/slide1.xml" Type="http://schemas.openxmlformats.org/officeDocument/2006/relationships/slide"/><Relationship Id="rId21" Target="slides/slide2.xml" Type="http://schemas.openxmlformats.org/officeDocument/2006/relationships/slide"/><Relationship Id="rId22" Target="slides/slide3.xml" Type="http://schemas.openxmlformats.org/officeDocument/2006/relationships/slide"/><Relationship Id="rId23" Target="slides/slide4.xml" Type="http://schemas.openxmlformats.org/officeDocument/2006/relationships/slide"/><Relationship Id="rId24" Target="slides/slide5.xml" Type="http://schemas.openxmlformats.org/officeDocument/2006/relationships/slide"/><Relationship Id="rId25" Target="slides/slide6.xml" Type="http://schemas.openxmlformats.org/officeDocument/2006/relationships/slide"/><Relationship Id="rId26" Target="slides/slide7.xml" Type="http://schemas.openxmlformats.org/officeDocument/2006/relationships/slide"/><Relationship Id="rId27" Target="slides/slide8.xml" Type="http://schemas.openxmlformats.org/officeDocument/2006/relationships/slide"/><Relationship Id="rId28" Target="slides/slide9.xml" Type="http://schemas.openxmlformats.org/officeDocument/2006/relationships/slide"/><Relationship Id="rId29" Target="slides/slide10.xml" Type="http://schemas.openxmlformats.org/officeDocument/2006/relationships/slide"/><Relationship Id="rId3" Target="viewProps.xml" Type="http://schemas.openxmlformats.org/officeDocument/2006/relationships/viewProps"/><Relationship Id="rId30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jpeg" Type="http://schemas.openxmlformats.org/officeDocument/2006/relationships/image"/><Relationship Id="rId5" Target="../media/VAFy6mCYplw.mp4" Type="http://schemas.openxmlformats.org/officeDocument/2006/relationships/video"/><Relationship Id="rId6" Target="../media/VAFy6mCYplw.mp4" Type="http://schemas.microsoft.com/office/2007/relationships/media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0868" y="-856902"/>
            <a:ext cx="18478868" cy="11143902"/>
          </a:xfrm>
          <a:custGeom>
            <a:avLst/>
            <a:gdLst/>
            <a:ahLst/>
            <a:cxnLst/>
            <a:rect r="r" b="b" t="t" l="l"/>
            <a:pathLst>
              <a:path h="11143902" w="18478868">
                <a:moveTo>
                  <a:pt x="0" y="0"/>
                </a:moveTo>
                <a:lnTo>
                  <a:pt x="18478868" y="0"/>
                </a:lnTo>
                <a:lnTo>
                  <a:pt x="18478868" y="11143902"/>
                </a:lnTo>
                <a:lnTo>
                  <a:pt x="0" y="11143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35" r="-15493" b="-265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12255" y="2142220"/>
            <a:ext cx="8521199" cy="1791130"/>
            <a:chOff x="0" y="0"/>
            <a:chExt cx="2894051" cy="6083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94051" cy="608321"/>
            </a:xfrm>
            <a:custGeom>
              <a:avLst/>
              <a:gdLst/>
              <a:ahLst/>
              <a:cxnLst/>
              <a:rect r="r" b="b" t="t" l="l"/>
              <a:pathLst>
                <a:path h="608321" w="2894051">
                  <a:moveTo>
                    <a:pt x="90855" y="0"/>
                  </a:moveTo>
                  <a:lnTo>
                    <a:pt x="2803196" y="0"/>
                  </a:lnTo>
                  <a:cubicBezTo>
                    <a:pt x="2827292" y="0"/>
                    <a:pt x="2850402" y="9572"/>
                    <a:pt x="2867440" y="26611"/>
                  </a:cubicBezTo>
                  <a:cubicBezTo>
                    <a:pt x="2884479" y="43649"/>
                    <a:pt x="2894051" y="66759"/>
                    <a:pt x="2894051" y="90855"/>
                  </a:cubicBezTo>
                  <a:lnTo>
                    <a:pt x="2894051" y="517466"/>
                  </a:lnTo>
                  <a:cubicBezTo>
                    <a:pt x="2894051" y="541562"/>
                    <a:pt x="2884479" y="564671"/>
                    <a:pt x="2867440" y="581710"/>
                  </a:cubicBezTo>
                  <a:cubicBezTo>
                    <a:pt x="2850402" y="598748"/>
                    <a:pt x="2827292" y="608321"/>
                    <a:pt x="2803196" y="608321"/>
                  </a:cubicBezTo>
                  <a:lnTo>
                    <a:pt x="90855" y="608321"/>
                  </a:lnTo>
                  <a:cubicBezTo>
                    <a:pt x="66759" y="608321"/>
                    <a:pt x="43649" y="598748"/>
                    <a:pt x="26611" y="581710"/>
                  </a:cubicBezTo>
                  <a:cubicBezTo>
                    <a:pt x="9572" y="564671"/>
                    <a:pt x="0" y="541562"/>
                    <a:pt x="0" y="517466"/>
                  </a:cubicBezTo>
                  <a:lnTo>
                    <a:pt x="0" y="90855"/>
                  </a:lnTo>
                  <a:cubicBezTo>
                    <a:pt x="0" y="66759"/>
                    <a:pt x="9572" y="43649"/>
                    <a:pt x="26611" y="26611"/>
                  </a:cubicBezTo>
                  <a:cubicBezTo>
                    <a:pt x="43649" y="9572"/>
                    <a:pt x="66759" y="0"/>
                    <a:pt x="90855" y="0"/>
                  </a:cubicBez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  <a:ln w="76200" cap="rnd">
              <a:solidFill>
                <a:srgbClr val="EBF0F7">
                  <a:alpha val="88627"/>
                </a:srgbClr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2894051" cy="6940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930069" y="2289747"/>
            <a:ext cx="7885571" cy="1429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900" spc="49">
                <a:solidFill>
                  <a:srgbClr val="0086B3"/>
                </a:solidFill>
                <a:latin typeface="Evolventa"/>
              </a:rPr>
              <a:t>ЭТНОПЕДАГОГИЧЕСКИЕ ПОДХОДЫ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713726" y="2028652"/>
            <a:ext cx="7574274" cy="7751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4639">
                <a:solidFill>
                  <a:srgbClr val="1A1746"/>
                </a:solidFill>
                <a:latin typeface="Evolventa"/>
              </a:rPr>
              <a:t> Поскольку культурные особенности и образовательные мероприятия могут меняться со временем, учитель должен быть готов постоянно обучаться и адаптироваться к новым вызовам и изменениям.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633282" y="-5080"/>
            <a:ext cx="5735162" cy="1858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9"/>
              </a:lnSpc>
              <a:spcBef>
                <a:spcPct val="0"/>
              </a:spcBef>
            </a:pPr>
            <a:r>
              <a:rPr lang="en-US" sz="5199">
                <a:solidFill>
                  <a:srgbClr val="2E2484"/>
                </a:solidFill>
                <a:latin typeface="Evolventa Bold"/>
              </a:rPr>
              <a:t>Способность </a:t>
            </a:r>
          </a:p>
          <a:p>
            <a:pPr algn="ctr">
              <a:lnSpc>
                <a:spcPts val="6759"/>
              </a:lnSpc>
              <a:spcBef>
                <a:spcPct val="0"/>
              </a:spcBef>
            </a:pPr>
            <a:r>
              <a:rPr lang="en-US" sz="5199">
                <a:solidFill>
                  <a:srgbClr val="2E2484"/>
                </a:solidFill>
                <a:latin typeface="Evolventa Bold"/>
              </a:rPr>
              <a:t>к саморазвитию: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3630595" y="-2995149"/>
            <a:ext cx="14357428" cy="14303193"/>
            <a:chOff x="0" y="0"/>
            <a:chExt cx="3698240" cy="36842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270" y="-5080"/>
              <a:ext cx="3766820" cy="3716020"/>
            </a:xfrm>
            <a:custGeom>
              <a:avLst/>
              <a:gdLst/>
              <a:ahLst/>
              <a:cxnLst/>
              <a:rect r="r" b="b" t="t" l="l"/>
              <a:pathLst>
                <a:path h="3716020" w="3766820">
                  <a:moveTo>
                    <a:pt x="2413000" y="3234690"/>
                  </a:moveTo>
                  <a:cubicBezTo>
                    <a:pt x="2348230" y="3525520"/>
                    <a:pt x="2077720" y="3716020"/>
                    <a:pt x="1767840" y="3686810"/>
                  </a:cubicBezTo>
                  <a:cubicBezTo>
                    <a:pt x="1490980" y="3661410"/>
                    <a:pt x="1259840" y="3416300"/>
                    <a:pt x="1250950" y="3133090"/>
                  </a:cubicBezTo>
                  <a:cubicBezTo>
                    <a:pt x="1247140" y="2978150"/>
                    <a:pt x="1212850" y="2834640"/>
                    <a:pt x="1117600" y="2710180"/>
                  </a:cubicBezTo>
                  <a:cubicBezTo>
                    <a:pt x="988060" y="2540000"/>
                    <a:pt x="814070" y="2453640"/>
                    <a:pt x="599440" y="2448560"/>
                  </a:cubicBezTo>
                  <a:cubicBezTo>
                    <a:pt x="312420" y="2440940"/>
                    <a:pt x="92710" y="2269490"/>
                    <a:pt x="21590" y="1993900"/>
                  </a:cubicBezTo>
                  <a:cubicBezTo>
                    <a:pt x="10160" y="1949450"/>
                    <a:pt x="7620" y="1902460"/>
                    <a:pt x="1270" y="1856740"/>
                  </a:cubicBezTo>
                  <a:cubicBezTo>
                    <a:pt x="5080" y="1536700"/>
                    <a:pt x="261620" y="1272540"/>
                    <a:pt x="576580" y="1267460"/>
                  </a:cubicBezTo>
                  <a:cubicBezTo>
                    <a:pt x="891540" y="1262380"/>
                    <a:pt x="1176020" y="1515110"/>
                    <a:pt x="1186180" y="1844040"/>
                  </a:cubicBezTo>
                  <a:cubicBezTo>
                    <a:pt x="1196340" y="2172970"/>
                    <a:pt x="1353820" y="2381250"/>
                    <a:pt x="1635760" y="2476500"/>
                  </a:cubicBezTo>
                  <a:cubicBezTo>
                    <a:pt x="1704340" y="2499360"/>
                    <a:pt x="1780540" y="2505710"/>
                    <a:pt x="1852930" y="2509520"/>
                  </a:cubicBezTo>
                  <a:cubicBezTo>
                    <a:pt x="2231390" y="2527300"/>
                    <a:pt x="2494280" y="2866390"/>
                    <a:pt x="2413000" y="3234690"/>
                  </a:cubicBezTo>
                  <a:close/>
                  <a:moveTo>
                    <a:pt x="1870710" y="1186180"/>
                  </a:moveTo>
                  <a:cubicBezTo>
                    <a:pt x="2085340" y="1191260"/>
                    <a:pt x="2259330" y="1277620"/>
                    <a:pt x="2390140" y="1447800"/>
                  </a:cubicBezTo>
                  <a:cubicBezTo>
                    <a:pt x="2484120" y="1572260"/>
                    <a:pt x="2518410" y="1715770"/>
                    <a:pt x="2523490" y="1870710"/>
                  </a:cubicBezTo>
                  <a:cubicBezTo>
                    <a:pt x="2532380" y="2153920"/>
                    <a:pt x="2763520" y="2399030"/>
                    <a:pt x="3039110" y="2424430"/>
                  </a:cubicBezTo>
                  <a:cubicBezTo>
                    <a:pt x="3348990" y="2453640"/>
                    <a:pt x="3619500" y="2263140"/>
                    <a:pt x="3684270" y="1972310"/>
                  </a:cubicBezTo>
                  <a:cubicBezTo>
                    <a:pt x="3766820" y="1604010"/>
                    <a:pt x="3502660" y="1264920"/>
                    <a:pt x="3125470" y="1247140"/>
                  </a:cubicBezTo>
                  <a:cubicBezTo>
                    <a:pt x="3051810" y="1243330"/>
                    <a:pt x="2975610" y="1236980"/>
                    <a:pt x="2907030" y="1214120"/>
                  </a:cubicBezTo>
                  <a:cubicBezTo>
                    <a:pt x="2625090" y="1118870"/>
                    <a:pt x="2468880" y="910590"/>
                    <a:pt x="2458720" y="581660"/>
                  </a:cubicBezTo>
                  <a:cubicBezTo>
                    <a:pt x="2448560" y="252730"/>
                    <a:pt x="2181860" y="0"/>
                    <a:pt x="1847850" y="5080"/>
                  </a:cubicBezTo>
                  <a:cubicBezTo>
                    <a:pt x="1534160" y="10160"/>
                    <a:pt x="1277620" y="275590"/>
                    <a:pt x="1272540" y="594360"/>
                  </a:cubicBezTo>
                  <a:cubicBezTo>
                    <a:pt x="1280160" y="640080"/>
                    <a:pt x="1281430" y="687070"/>
                    <a:pt x="1292860" y="731520"/>
                  </a:cubicBezTo>
                  <a:cubicBezTo>
                    <a:pt x="1363980" y="1007110"/>
                    <a:pt x="1583690" y="1178560"/>
                    <a:pt x="1870710" y="1186180"/>
                  </a:cubicBezTo>
                  <a:close/>
                  <a:moveTo>
                    <a:pt x="3125470" y="2509520"/>
                  </a:moveTo>
                  <a:cubicBezTo>
                    <a:pt x="3051810" y="2505710"/>
                    <a:pt x="2975610" y="2499360"/>
                    <a:pt x="2907030" y="2476500"/>
                  </a:cubicBezTo>
                  <a:cubicBezTo>
                    <a:pt x="2625090" y="2381250"/>
                    <a:pt x="2468880" y="2172970"/>
                    <a:pt x="2458720" y="1844040"/>
                  </a:cubicBezTo>
                  <a:cubicBezTo>
                    <a:pt x="2452370" y="1634490"/>
                    <a:pt x="2341880" y="1455420"/>
                    <a:pt x="2175510" y="1355090"/>
                  </a:cubicBezTo>
                  <a:cubicBezTo>
                    <a:pt x="2085340" y="1292860"/>
                    <a:pt x="1974850" y="1253490"/>
                    <a:pt x="1852930" y="1247140"/>
                  </a:cubicBezTo>
                  <a:cubicBezTo>
                    <a:pt x="1780540" y="1243330"/>
                    <a:pt x="1704340" y="1236980"/>
                    <a:pt x="1635760" y="1214120"/>
                  </a:cubicBezTo>
                  <a:cubicBezTo>
                    <a:pt x="1353820" y="1118870"/>
                    <a:pt x="1196340" y="910590"/>
                    <a:pt x="1186180" y="581660"/>
                  </a:cubicBezTo>
                  <a:cubicBezTo>
                    <a:pt x="1176020" y="252730"/>
                    <a:pt x="891540" y="0"/>
                    <a:pt x="576580" y="5080"/>
                  </a:cubicBezTo>
                  <a:cubicBezTo>
                    <a:pt x="261620" y="10160"/>
                    <a:pt x="5080" y="275590"/>
                    <a:pt x="1270" y="594360"/>
                  </a:cubicBezTo>
                  <a:cubicBezTo>
                    <a:pt x="7620" y="640080"/>
                    <a:pt x="10160" y="687070"/>
                    <a:pt x="21590" y="731520"/>
                  </a:cubicBezTo>
                  <a:cubicBezTo>
                    <a:pt x="92710" y="1007110"/>
                    <a:pt x="312420" y="1178560"/>
                    <a:pt x="599440" y="1186180"/>
                  </a:cubicBezTo>
                  <a:cubicBezTo>
                    <a:pt x="814070" y="1191260"/>
                    <a:pt x="988060" y="1277620"/>
                    <a:pt x="1117600" y="1447800"/>
                  </a:cubicBezTo>
                  <a:cubicBezTo>
                    <a:pt x="1212850" y="1572260"/>
                    <a:pt x="1247140" y="1715770"/>
                    <a:pt x="1250950" y="1870710"/>
                  </a:cubicBezTo>
                  <a:cubicBezTo>
                    <a:pt x="1257300" y="2068830"/>
                    <a:pt x="1372870" y="2249170"/>
                    <a:pt x="1536700" y="2346960"/>
                  </a:cubicBezTo>
                  <a:cubicBezTo>
                    <a:pt x="1630680" y="2409190"/>
                    <a:pt x="1743710" y="2444750"/>
                    <a:pt x="1870710" y="2448560"/>
                  </a:cubicBezTo>
                  <a:cubicBezTo>
                    <a:pt x="2085340" y="2453640"/>
                    <a:pt x="2259330" y="2540000"/>
                    <a:pt x="2390140" y="2710180"/>
                  </a:cubicBezTo>
                  <a:cubicBezTo>
                    <a:pt x="2484120" y="2834640"/>
                    <a:pt x="2518410" y="2978150"/>
                    <a:pt x="2523490" y="3133090"/>
                  </a:cubicBezTo>
                  <a:cubicBezTo>
                    <a:pt x="2532380" y="3416300"/>
                    <a:pt x="2763520" y="3661410"/>
                    <a:pt x="3039110" y="3686810"/>
                  </a:cubicBezTo>
                  <a:cubicBezTo>
                    <a:pt x="3348990" y="3716020"/>
                    <a:pt x="3619500" y="3525520"/>
                    <a:pt x="3684270" y="3234690"/>
                  </a:cubicBezTo>
                  <a:cubicBezTo>
                    <a:pt x="3766820" y="2866390"/>
                    <a:pt x="3502660" y="2527300"/>
                    <a:pt x="3125470" y="2509520"/>
                  </a:cubicBezTo>
                  <a:close/>
                  <a:moveTo>
                    <a:pt x="3100070" y="1186180"/>
                  </a:moveTo>
                  <a:cubicBezTo>
                    <a:pt x="3101340" y="1186180"/>
                    <a:pt x="3101340" y="1186180"/>
                    <a:pt x="3102610" y="1186180"/>
                  </a:cubicBezTo>
                  <a:cubicBezTo>
                    <a:pt x="3429000" y="1182370"/>
                    <a:pt x="3690620" y="913130"/>
                    <a:pt x="3686810" y="586740"/>
                  </a:cubicBezTo>
                  <a:cubicBezTo>
                    <a:pt x="3684270" y="265430"/>
                    <a:pt x="3416300" y="3810"/>
                    <a:pt x="3091180" y="5080"/>
                  </a:cubicBezTo>
                  <a:cubicBezTo>
                    <a:pt x="2768600" y="7620"/>
                    <a:pt x="2503170" y="269240"/>
                    <a:pt x="2504440" y="595630"/>
                  </a:cubicBezTo>
                  <a:cubicBezTo>
                    <a:pt x="2505710" y="922020"/>
                    <a:pt x="2776220" y="1189990"/>
                    <a:pt x="3100070" y="1186180"/>
                  </a:cubicBezTo>
                  <a:close/>
                  <a:moveTo>
                    <a:pt x="588010" y="2509520"/>
                  </a:moveTo>
                  <a:cubicBezTo>
                    <a:pt x="265430" y="2510790"/>
                    <a:pt x="0" y="2771140"/>
                    <a:pt x="1270" y="3098800"/>
                  </a:cubicBezTo>
                  <a:cubicBezTo>
                    <a:pt x="2540" y="3426460"/>
                    <a:pt x="271780" y="3693160"/>
                    <a:pt x="596900" y="3690620"/>
                  </a:cubicBezTo>
                  <a:cubicBezTo>
                    <a:pt x="596900" y="3690620"/>
                    <a:pt x="596900" y="3690620"/>
                    <a:pt x="596900" y="3690620"/>
                  </a:cubicBezTo>
                  <a:cubicBezTo>
                    <a:pt x="924560" y="3686810"/>
                    <a:pt x="1187450" y="3418840"/>
                    <a:pt x="1183640" y="3091180"/>
                  </a:cubicBezTo>
                  <a:cubicBezTo>
                    <a:pt x="1181100" y="2768600"/>
                    <a:pt x="913130" y="2506980"/>
                    <a:pt x="588010" y="2509520"/>
                  </a:cubicBezTo>
                  <a:close/>
                </a:path>
              </a:pathLst>
            </a:custGeom>
            <a:blipFill>
              <a:blip r:embed="rId2"/>
              <a:stretch>
                <a:fillRect l="-27431" t="0" r="-10986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72800" y="9592056"/>
            <a:ext cx="7315200" cy="694944"/>
          </a:xfrm>
          <a:custGeom>
            <a:avLst/>
            <a:gdLst/>
            <a:ahLst/>
            <a:cxnLst/>
            <a:rect r="r" b="b" t="t" l="l"/>
            <a:pathLst>
              <a:path h="694944" w="7315200">
                <a:moveTo>
                  <a:pt x="0" y="0"/>
                </a:moveTo>
                <a:lnTo>
                  <a:pt x="7315200" y="0"/>
                </a:lnTo>
                <a:lnTo>
                  <a:pt x="7315200" y="694944"/>
                </a:lnTo>
                <a:lnTo>
                  <a:pt x="0" y="694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657600" y="9592056"/>
            <a:ext cx="7315200" cy="694944"/>
          </a:xfrm>
          <a:custGeom>
            <a:avLst/>
            <a:gdLst/>
            <a:ahLst/>
            <a:cxnLst/>
            <a:rect r="r" b="b" t="t" l="l"/>
            <a:pathLst>
              <a:path h="694944" w="7315200">
                <a:moveTo>
                  <a:pt x="0" y="0"/>
                </a:moveTo>
                <a:lnTo>
                  <a:pt x="7315200" y="0"/>
                </a:lnTo>
                <a:lnTo>
                  <a:pt x="7315200" y="694944"/>
                </a:lnTo>
                <a:lnTo>
                  <a:pt x="0" y="694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57600" y="9592056"/>
            <a:ext cx="7315200" cy="694944"/>
          </a:xfrm>
          <a:custGeom>
            <a:avLst/>
            <a:gdLst/>
            <a:ahLst/>
            <a:cxnLst/>
            <a:rect r="r" b="b" t="t" l="l"/>
            <a:pathLst>
              <a:path h="694944" w="7315200">
                <a:moveTo>
                  <a:pt x="0" y="0"/>
                </a:moveTo>
                <a:lnTo>
                  <a:pt x="7315200" y="0"/>
                </a:lnTo>
                <a:lnTo>
                  <a:pt x="7315200" y="694944"/>
                </a:lnTo>
                <a:lnTo>
                  <a:pt x="0" y="694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829266" y="1208402"/>
            <a:ext cx="12267600" cy="6900525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897960" y="8553579"/>
            <a:ext cx="16361340" cy="954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08"/>
              </a:lnSpc>
              <a:spcBef>
                <a:spcPct val="0"/>
              </a:spcBef>
            </a:pPr>
            <a:r>
              <a:rPr lang="en-US" sz="2852">
                <a:solidFill>
                  <a:srgbClr val="1A1746"/>
                </a:solidFill>
                <a:latin typeface="Telegraf"/>
              </a:rPr>
              <a:t> Учитель должен быть готов использовать современные образовательные технологии для поддержки обучения и общения с учениками и их семьями.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89832" y="-72307"/>
            <a:ext cx="12214692" cy="760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5"/>
              </a:lnSpc>
              <a:spcBef>
                <a:spcPct val="0"/>
              </a:spcBef>
            </a:pPr>
            <a:r>
              <a:rPr lang="en-US" sz="3866">
                <a:solidFill>
                  <a:srgbClr val="1A1746"/>
                </a:solidFill>
                <a:latin typeface="Evolventa Bold"/>
              </a:rPr>
              <a:t>Использование информационных технологий: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95263" y="-1362158"/>
            <a:ext cx="12719748" cy="8029341"/>
          </a:xfrm>
          <a:custGeom>
            <a:avLst/>
            <a:gdLst/>
            <a:ahLst/>
            <a:cxnLst/>
            <a:rect r="r" b="b" t="t" l="l"/>
            <a:pathLst>
              <a:path h="8029341" w="12719748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101215" y="-1362158"/>
            <a:ext cx="12719748" cy="8029341"/>
          </a:xfrm>
          <a:custGeom>
            <a:avLst/>
            <a:gdLst/>
            <a:ahLst/>
            <a:cxnLst/>
            <a:rect r="r" b="b" t="t" l="l"/>
            <a:pathLst>
              <a:path h="8029341" w="12719748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10505" y="570678"/>
            <a:ext cx="13813651" cy="8020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41"/>
              </a:lnSpc>
              <a:spcBef>
                <a:spcPct val="0"/>
              </a:spcBef>
            </a:pPr>
            <a:r>
              <a:rPr lang="en-US" sz="5955">
                <a:solidFill>
                  <a:srgbClr val="0086B3"/>
                </a:solidFill>
                <a:latin typeface="Evolventa"/>
              </a:rPr>
              <a:t>Одной из основных задач учителя является развитие у учащихся интереса к учению, творчеству. Интерес в учебном процессе является мощным инструментом, побуждающим учеников к более глубокому познанию предмета и развивающим их способности.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0277280" y="6272330"/>
            <a:ext cx="12719748" cy="8029341"/>
          </a:xfrm>
          <a:custGeom>
            <a:avLst/>
            <a:gdLst/>
            <a:ahLst/>
            <a:cxnLst/>
            <a:rect r="r" b="b" t="t" l="l"/>
            <a:pathLst>
              <a:path h="8029341" w="12719748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87806" y="6272330"/>
            <a:ext cx="12719748" cy="8029341"/>
          </a:xfrm>
          <a:custGeom>
            <a:avLst/>
            <a:gdLst/>
            <a:ahLst/>
            <a:cxnLst/>
            <a:rect r="r" b="b" t="t" l="l"/>
            <a:pathLst>
              <a:path h="8029341" w="12719748">
                <a:moveTo>
                  <a:pt x="0" y="0"/>
                </a:moveTo>
                <a:lnTo>
                  <a:pt x="12719748" y="0"/>
                </a:lnTo>
                <a:lnTo>
                  <a:pt x="12719748" y="8029340"/>
                </a:lnTo>
                <a:lnTo>
                  <a:pt x="0" y="8029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5664" y="1028700"/>
            <a:ext cx="13683745" cy="7314097"/>
            <a:chOff x="0" y="0"/>
            <a:chExt cx="4647404" cy="24840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7404" cy="2484084"/>
            </a:xfrm>
            <a:custGeom>
              <a:avLst/>
              <a:gdLst/>
              <a:ahLst/>
              <a:cxnLst/>
              <a:rect r="r" b="b" t="t" l="l"/>
              <a:pathLst>
                <a:path h="2484084" w="4647404">
                  <a:moveTo>
                    <a:pt x="22631" y="0"/>
                  </a:moveTo>
                  <a:lnTo>
                    <a:pt x="4624773" y="0"/>
                  </a:lnTo>
                  <a:cubicBezTo>
                    <a:pt x="4630775" y="0"/>
                    <a:pt x="4636532" y="2384"/>
                    <a:pt x="4640776" y="6628"/>
                  </a:cubicBezTo>
                  <a:cubicBezTo>
                    <a:pt x="4645020" y="10873"/>
                    <a:pt x="4647404" y="16629"/>
                    <a:pt x="4647404" y="22631"/>
                  </a:cubicBezTo>
                  <a:lnTo>
                    <a:pt x="4647404" y="2461453"/>
                  </a:lnTo>
                  <a:cubicBezTo>
                    <a:pt x="4647404" y="2467455"/>
                    <a:pt x="4645020" y="2473211"/>
                    <a:pt x="4640776" y="2477455"/>
                  </a:cubicBezTo>
                  <a:cubicBezTo>
                    <a:pt x="4636532" y="2481699"/>
                    <a:pt x="4630775" y="2484084"/>
                    <a:pt x="4624773" y="2484084"/>
                  </a:cubicBezTo>
                  <a:lnTo>
                    <a:pt x="22631" y="2484084"/>
                  </a:lnTo>
                  <a:cubicBezTo>
                    <a:pt x="16629" y="2484084"/>
                    <a:pt x="10873" y="2481699"/>
                    <a:pt x="6628" y="2477455"/>
                  </a:cubicBezTo>
                  <a:cubicBezTo>
                    <a:pt x="2384" y="2473211"/>
                    <a:pt x="0" y="2467455"/>
                    <a:pt x="0" y="2461453"/>
                  </a:cubicBezTo>
                  <a:lnTo>
                    <a:pt x="0" y="22631"/>
                  </a:lnTo>
                  <a:cubicBezTo>
                    <a:pt x="0" y="16629"/>
                    <a:pt x="2384" y="10873"/>
                    <a:pt x="6628" y="6628"/>
                  </a:cubicBezTo>
                  <a:cubicBezTo>
                    <a:pt x="10873" y="2384"/>
                    <a:pt x="16629" y="0"/>
                    <a:pt x="2263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EBF0F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647404" cy="25698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0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156104" y="-1029772"/>
            <a:ext cx="11436524" cy="13401719"/>
            <a:chOff x="-87630" y="-123190"/>
            <a:chExt cx="4464050" cy="52311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87630" y="-123190"/>
              <a:ext cx="4464050" cy="5231130"/>
            </a:xfrm>
            <a:custGeom>
              <a:avLst/>
              <a:gdLst/>
              <a:ahLst/>
              <a:cxnLst/>
              <a:rect r="r" b="b" t="t" l="l"/>
              <a:pathLst>
                <a:path h="5231130" w="4464050">
                  <a:moveTo>
                    <a:pt x="1386840" y="1974850"/>
                  </a:moveTo>
                  <a:cubicBezTo>
                    <a:pt x="1517650" y="2390140"/>
                    <a:pt x="1342390" y="2815590"/>
                    <a:pt x="995680" y="2924810"/>
                  </a:cubicBezTo>
                  <a:cubicBezTo>
                    <a:pt x="648970" y="3034030"/>
                    <a:pt x="261620" y="2785110"/>
                    <a:pt x="130810" y="2369820"/>
                  </a:cubicBezTo>
                  <a:cubicBezTo>
                    <a:pt x="0" y="1954530"/>
                    <a:pt x="175260" y="1529080"/>
                    <a:pt x="521970" y="1419860"/>
                  </a:cubicBezTo>
                  <a:cubicBezTo>
                    <a:pt x="868680" y="1310640"/>
                    <a:pt x="1256030" y="1559560"/>
                    <a:pt x="1386840" y="1974850"/>
                  </a:cubicBezTo>
                  <a:close/>
                  <a:moveTo>
                    <a:pt x="3670300" y="1718310"/>
                  </a:moveTo>
                  <a:cubicBezTo>
                    <a:pt x="3636010" y="1697990"/>
                    <a:pt x="3601720" y="1680210"/>
                    <a:pt x="3566160" y="1663700"/>
                  </a:cubicBezTo>
                  <a:cubicBezTo>
                    <a:pt x="3327400" y="1555750"/>
                    <a:pt x="3155950" y="1333500"/>
                    <a:pt x="3126740" y="1073150"/>
                  </a:cubicBezTo>
                  <a:cubicBezTo>
                    <a:pt x="3116580" y="986790"/>
                    <a:pt x="3096260" y="899160"/>
                    <a:pt x="3065780" y="814070"/>
                  </a:cubicBezTo>
                  <a:cubicBezTo>
                    <a:pt x="2875280" y="287020"/>
                    <a:pt x="2345690" y="0"/>
                    <a:pt x="1883410" y="173990"/>
                  </a:cubicBezTo>
                  <a:cubicBezTo>
                    <a:pt x="1421130" y="347980"/>
                    <a:pt x="1201420" y="915670"/>
                    <a:pt x="1391920" y="1442720"/>
                  </a:cubicBezTo>
                  <a:cubicBezTo>
                    <a:pt x="1431290" y="1550670"/>
                    <a:pt x="1484630" y="1648460"/>
                    <a:pt x="1548130" y="1733550"/>
                  </a:cubicBezTo>
                  <a:cubicBezTo>
                    <a:pt x="1727200" y="1973580"/>
                    <a:pt x="1751330" y="2294890"/>
                    <a:pt x="1600200" y="2552700"/>
                  </a:cubicBezTo>
                  <a:cubicBezTo>
                    <a:pt x="1596390" y="2560320"/>
                    <a:pt x="1591310" y="2567940"/>
                    <a:pt x="1587500" y="2575560"/>
                  </a:cubicBezTo>
                  <a:cubicBezTo>
                    <a:pt x="1094740" y="3437890"/>
                    <a:pt x="1231900" y="4453890"/>
                    <a:pt x="1891030" y="4842510"/>
                  </a:cubicBezTo>
                  <a:cubicBezTo>
                    <a:pt x="2550160" y="5231130"/>
                    <a:pt x="3483610" y="4848860"/>
                    <a:pt x="3973830" y="3985260"/>
                  </a:cubicBezTo>
                  <a:cubicBezTo>
                    <a:pt x="4464050" y="3121660"/>
                    <a:pt x="4329430" y="2108200"/>
                    <a:pt x="3670300" y="1718310"/>
                  </a:cubicBezTo>
                  <a:close/>
                </a:path>
              </a:pathLst>
            </a:custGeom>
            <a:blipFill>
              <a:blip r:embed="rId2"/>
              <a:stretch>
                <a:fillRect l="-70516" t="2528" r="-4351" b="-2528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0" y="1092694"/>
            <a:ext cx="12132540" cy="6592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7"/>
              </a:lnSpc>
            </a:pPr>
            <a:r>
              <a:rPr lang="en-US" sz="5205">
                <a:solidFill>
                  <a:srgbClr val="090C07"/>
                </a:solidFill>
                <a:latin typeface="Evolventa"/>
              </a:rPr>
              <a:t>Воспитание любви к своей стране, к своему народу, к его традициям начинается, прежде всего, с воспитания у детей уважения к культуре народов разных национальностей. Дети должны знать, чем славится их народ.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5664" y="0"/>
            <a:ext cx="18953664" cy="10824555"/>
            <a:chOff x="0" y="0"/>
            <a:chExt cx="6437225" cy="36763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437225" cy="3676339"/>
            </a:xfrm>
            <a:custGeom>
              <a:avLst/>
              <a:gdLst/>
              <a:ahLst/>
              <a:cxnLst/>
              <a:rect r="r" b="b" t="t" l="l"/>
              <a:pathLst>
                <a:path h="3676339" w="6437225">
                  <a:moveTo>
                    <a:pt x="16339" y="0"/>
                  </a:moveTo>
                  <a:lnTo>
                    <a:pt x="6420886" y="0"/>
                  </a:lnTo>
                  <a:cubicBezTo>
                    <a:pt x="6429909" y="0"/>
                    <a:pt x="6437225" y="7315"/>
                    <a:pt x="6437225" y="16339"/>
                  </a:cubicBezTo>
                  <a:lnTo>
                    <a:pt x="6437225" y="3660000"/>
                  </a:lnTo>
                  <a:cubicBezTo>
                    <a:pt x="6437225" y="3669024"/>
                    <a:pt x="6429909" y="3676339"/>
                    <a:pt x="6420886" y="3676339"/>
                  </a:cubicBezTo>
                  <a:lnTo>
                    <a:pt x="16339" y="3676339"/>
                  </a:lnTo>
                  <a:cubicBezTo>
                    <a:pt x="7315" y="3676339"/>
                    <a:pt x="0" y="3669024"/>
                    <a:pt x="0" y="3660000"/>
                  </a:cubicBezTo>
                  <a:lnTo>
                    <a:pt x="0" y="16339"/>
                  </a:lnTo>
                  <a:cubicBezTo>
                    <a:pt x="0" y="7315"/>
                    <a:pt x="7315" y="0"/>
                    <a:pt x="1633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EBF0F7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6437225" cy="37620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940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6837452" y="-2109115"/>
            <a:ext cx="14357428" cy="14303193"/>
            <a:chOff x="0" y="0"/>
            <a:chExt cx="3698240" cy="36842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270" y="-5080"/>
              <a:ext cx="3766820" cy="3716020"/>
            </a:xfrm>
            <a:custGeom>
              <a:avLst/>
              <a:gdLst/>
              <a:ahLst/>
              <a:cxnLst/>
              <a:rect r="r" b="b" t="t" l="l"/>
              <a:pathLst>
                <a:path h="3716020" w="3766820">
                  <a:moveTo>
                    <a:pt x="2413000" y="3234690"/>
                  </a:moveTo>
                  <a:cubicBezTo>
                    <a:pt x="2348230" y="3525520"/>
                    <a:pt x="2077720" y="3716020"/>
                    <a:pt x="1767840" y="3686810"/>
                  </a:cubicBezTo>
                  <a:cubicBezTo>
                    <a:pt x="1490980" y="3661410"/>
                    <a:pt x="1259840" y="3416300"/>
                    <a:pt x="1250950" y="3133090"/>
                  </a:cubicBezTo>
                  <a:cubicBezTo>
                    <a:pt x="1247140" y="2978150"/>
                    <a:pt x="1212850" y="2834640"/>
                    <a:pt x="1117600" y="2710180"/>
                  </a:cubicBezTo>
                  <a:cubicBezTo>
                    <a:pt x="988060" y="2540000"/>
                    <a:pt x="814070" y="2453640"/>
                    <a:pt x="599440" y="2448560"/>
                  </a:cubicBezTo>
                  <a:cubicBezTo>
                    <a:pt x="312420" y="2440940"/>
                    <a:pt x="92710" y="2269490"/>
                    <a:pt x="21590" y="1993900"/>
                  </a:cubicBezTo>
                  <a:cubicBezTo>
                    <a:pt x="10160" y="1949450"/>
                    <a:pt x="7620" y="1902460"/>
                    <a:pt x="1270" y="1856740"/>
                  </a:cubicBezTo>
                  <a:cubicBezTo>
                    <a:pt x="5080" y="1536700"/>
                    <a:pt x="261620" y="1272540"/>
                    <a:pt x="576580" y="1267460"/>
                  </a:cubicBezTo>
                  <a:cubicBezTo>
                    <a:pt x="891540" y="1262380"/>
                    <a:pt x="1176020" y="1515110"/>
                    <a:pt x="1186180" y="1844040"/>
                  </a:cubicBezTo>
                  <a:cubicBezTo>
                    <a:pt x="1196340" y="2172970"/>
                    <a:pt x="1353820" y="2381250"/>
                    <a:pt x="1635760" y="2476500"/>
                  </a:cubicBezTo>
                  <a:cubicBezTo>
                    <a:pt x="1704340" y="2499360"/>
                    <a:pt x="1780540" y="2505710"/>
                    <a:pt x="1852930" y="2509520"/>
                  </a:cubicBezTo>
                  <a:cubicBezTo>
                    <a:pt x="2231390" y="2527300"/>
                    <a:pt x="2494280" y="2866390"/>
                    <a:pt x="2413000" y="3234690"/>
                  </a:cubicBezTo>
                  <a:close/>
                  <a:moveTo>
                    <a:pt x="1870710" y="1186180"/>
                  </a:moveTo>
                  <a:cubicBezTo>
                    <a:pt x="2085340" y="1191260"/>
                    <a:pt x="2259330" y="1277620"/>
                    <a:pt x="2390140" y="1447800"/>
                  </a:cubicBezTo>
                  <a:cubicBezTo>
                    <a:pt x="2484120" y="1572260"/>
                    <a:pt x="2518410" y="1715770"/>
                    <a:pt x="2523490" y="1870710"/>
                  </a:cubicBezTo>
                  <a:cubicBezTo>
                    <a:pt x="2532380" y="2153920"/>
                    <a:pt x="2763520" y="2399030"/>
                    <a:pt x="3039110" y="2424430"/>
                  </a:cubicBezTo>
                  <a:cubicBezTo>
                    <a:pt x="3348990" y="2453640"/>
                    <a:pt x="3619500" y="2263140"/>
                    <a:pt x="3684270" y="1972310"/>
                  </a:cubicBezTo>
                  <a:cubicBezTo>
                    <a:pt x="3766820" y="1604010"/>
                    <a:pt x="3502660" y="1264920"/>
                    <a:pt x="3125470" y="1247140"/>
                  </a:cubicBezTo>
                  <a:cubicBezTo>
                    <a:pt x="3051810" y="1243330"/>
                    <a:pt x="2975610" y="1236980"/>
                    <a:pt x="2907030" y="1214120"/>
                  </a:cubicBezTo>
                  <a:cubicBezTo>
                    <a:pt x="2625090" y="1118870"/>
                    <a:pt x="2468880" y="910590"/>
                    <a:pt x="2458720" y="581660"/>
                  </a:cubicBezTo>
                  <a:cubicBezTo>
                    <a:pt x="2448560" y="252730"/>
                    <a:pt x="2181860" y="0"/>
                    <a:pt x="1847850" y="5080"/>
                  </a:cubicBezTo>
                  <a:cubicBezTo>
                    <a:pt x="1534160" y="10160"/>
                    <a:pt x="1277620" y="275590"/>
                    <a:pt x="1272540" y="594360"/>
                  </a:cubicBezTo>
                  <a:cubicBezTo>
                    <a:pt x="1280160" y="640080"/>
                    <a:pt x="1281430" y="687070"/>
                    <a:pt x="1292860" y="731520"/>
                  </a:cubicBezTo>
                  <a:cubicBezTo>
                    <a:pt x="1363980" y="1007110"/>
                    <a:pt x="1583690" y="1178560"/>
                    <a:pt x="1870710" y="1186180"/>
                  </a:cubicBezTo>
                  <a:close/>
                  <a:moveTo>
                    <a:pt x="3125470" y="2509520"/>
                  </a:moveTo>
                  <a:cubicBezTo>
                    <a:pt x="3051810" y="2505710"/>
                    <a:pt x="2975610" y="2499360"/>
                    <a:pt x="2907030" y="2476500"/>
                  </a:cubicBezTo>
                  <a:cubicBezTo>
                    <a:pt x="2625090" y="2381250"/>
                    <a:pt x="2468880" y="2172970"/>
                    <a:pt x="2458720" y="1844040"/>
                  </a:cubicBezTo>
                  <a:cubicBezTo>
                    <a:pt x="2452370" y="1634490"/>
                    <a:pt x="2341880" y="1455420"/>
                    <a:pt x="2175510" y="1355090"/>
                  </a:cubicBezTo>
                  <a:cubicBezTo>
                    <a:pt x="2085340" y="1292860"/>
                    <a:pt x="1974850" y="1253490"/>
                    <a:pt x="1852930" y="1247140"/>
                  </a:cubicBezTo>
                  <a:cubicBezTo>
                    <a:pt x="1780540" y="1243330"/>
                    <a:pt x="1704340" y="1236980"/>
                    <a:pt x="1635760" y="1214120"/>
                  </a:cubicBezTo>
                  <a:cubicBezTo>
                    <a:pt x="1353820" y="1118870"/>
                    <a:pt x="1196340" y="910590"/>
                    <a:pt x="1186180" y="581660"/>
                  </a:cubicBezTo>
                  <a:cubicBezTo>
                    <a:pt x="1176020" y="252730"/>
                    <a:pt x="891540" y="0"/>
                    <a:pt x="576580" y="5080"/>
                  </a:cubicBezTo>
                  <a:cubicBezTo>
                    <a:pt x="261620" y="10160"/>
                    <a:pt x="5080" y="275590"/>
                    <a:pt x="1270" y="594360"/>
                  </a:cubicBezTo>
                  <a:cubicBezTo>
                    <a:pt x="7620" y="640080"/>
                    <a:pt x="10160" y="687070"/>
                    <a:pt x="21590" y="731520"/>
                  </a:cubicBezTo>
                  <a:cubicBezTo>
                    <a:pt x="92710" y="1007110"/>
                    <a:pt x="312420" y="1178560"/>
                    <a:pt x="599440" y="1186180"/>
                  </a:cubicBezTo>
                  <a:cubicBezTo>
                    <a:pt x="814070" y="1191260"/>
                    <a:pt x="988060" y="1277620"/>
                    <a:pt x="1117600" y="1447800"/>
                  </a:cubicBezTo>
                  <a:cubicBezTo>
                    <a:pt x="1212850" y="1572260"/>
                    <a:pt x="1247140" y="1715770"/>
                    <a:pt x="1250950" y="1870710"/>
                  </a:cubicBezTo>
                  <a:cubicBezTo>
                    <a:pt x="1257300" y="2068830"/>
                    <a:pt x="1372870" y="2249170"/>
                    <a:pt x="1536700" y="2346960"/>
                  </a:cubicBezTo>
                  <a:cubicBezTo>
                    <a:pt x="1630680" y="2409190"/>
                    <a:pt x="1743710" y="2444750"/>
                    <a:pt x="1870710" y="2448560"/>
                  </a:cubicBezTo>
                  <a:cubicBezTo>
                    <a:pt x="2085340" y="2453640"/>
                    <a:pt x="2259330" y="2540000"/>
                    <a:pt x="2390140" y="2710180"/>
                  </a:cubicBezTo>
                  <a:cubicBezTo>
                    <a:pt x="2484120" y="2834640"/>
                    <a:pt x="2518410" y="2978150"/>
                    <a:pt x="2523490" y="3133090"/>
                  </a:cubicBezTo>
                  <a:cubicBezTo>
                    <a:pt x="2532380" y="3416300"/>
                    <a:pt x="2763520" y="3661410"/>
                    <a:pt x="3039110" y="3686810"/>
                  </a:cubicBezTo>
                  <a:cubicBezTo>
                    <a:pt x="3348990" y="3716020"/>
                    <a:pt x="3619500" y="3525520"/>
                    <a:pt x="3684270" y="3234690"/>
                  </a:cubicBezTo>
                  <a:cubicBezTo>
                    <a:pt x="3766820" y="2866390"/>
                    <a:pt x="3502660" y="2527300"/>
                    <a:pt x="3125470" y="2509520"/>
                  </a:cubicBezTo>
                  <a:close/>
                  <a:moveTo>
                    <a:pt x="3100070" y="1186180"/>
                  </a:moveTo>
                  <a:cubicBezTo>
                    <a:pt x="3101340" y="1186180"/>
                    <a:pt x="3101340" y="1186180"/>
                    <a:pt x="3102610" y="1186180"/>
                  </a:cubicBezTo>
                  <a:cubicBezTo>
                    <a:pt x="3429000" y="1182370"/>
                    <a:pt x="3690620" y="913130"/>
                    <a:pt x="3686810" y="586740"/>
                  </a:cubicBezTo>
                  <a:cubicBezTo>
                    <a:pt x="3684270" y="265430"/>
                    <a:pt x="3416300" y="3810"/>
                    <a:pt x="3091180" y="5080"/>
                  </a:cubicBezTo>
                  <a:cubicBezTo>
                    <a:pt x="2768600" y="7620"/>
                    <a:pt x="2503170" y="269240"/>
                    <a:pt x="2504440" y="595630"/>
                  </a:cubicBezTo>
                  <a:cubicBezTo>
                    <a:pt x="2505710" y="922020"/>
                    <a:pt x="2776220" y="1189990"/>
                    <a:pt x="3100070" y="1186180"/>
                  </a:cubicBezTo>
                  <a:close/>
                  <a:moveTo>
                    <a:pt x="588010" y="2509520"/>
                  </a:moveTo>
                  <a:cubicBezTo>
                    <a:pt x="265430" y="2510790"/>
                    <a:pt x="0" y="2771140"/>
                    <a:pt x="1270" y="3098800"/>
                  </a:cubicBezTo>
                  <a:cubicBezTo>
                    <a:pt x="2540" y="3426460"/>
                    <a:pt x="271780" y="3693160"/>
                    <a:pt x="596900" y="3690620"/>
                  </a:cubicBezTo>
                  <a:cubicBezTo>
                    <a:pt x="596900" y="3690620"/>
                    <a:pt x="596900" y="3690620"/>
                    <a:pt x="596900" y="3690620"/>
                  </a:cubicBezTo>
                  <a:cubicBezTo>
                    <a:pt x="924560" y="3686810"/>
                    <a:pt x="1187450" y="3418840"/>
                    <a:pt x="1183640" y="3091180"/>
                  </a:cubicBezTo>
                  <a:cubicBezTo>
                    <a:pt x="1181100" y="2768600"/>
                    <a:pt x="913130" y="2506980"/>
                    <a:pt x="588010" y="2509520"/>
                  </a:cubicBezTo>
                  <a:close/>
                </a:path>
              </a:pathLst>
            </a:custGeom>
            <a:blipFill>
              <a:blip r:embed="rId2"/>
              <a:stretch>
                <a:fillRect l="-24933" t="0" r="-24933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030380" y="1571217"/>
            <a:ext cx="10844693" cy="6752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8"/>
              </a:lnSpc>
              <a:spcBef>
                <a:spcPct val="0"/>
              </a:spcBef>
            </a:pPr>
            <a:r>
              <a:rPr lang="en-US" sz="4475">
                <a:solidFill>
                  <a:srgbClr val="151209"/>
                </a:solidFill>
                <a:latin typeface="Evolventa"/>
              </a:rPr>
              <a:t>Такой подход в преподавании является одним из направлений в формировании у школьников знаний о родном крае и имеет воспитательное значение, так как способствует развитию уважения и любви к родному краю и оказывает влияние на формирование личности учащихся.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05150" y="0"/>
            <a:ext cx="19293150" cy="10798255"/>
          </a:xfrm>
          <a:custGeom>
            <a:avLst/>
            <a:gdLst/>
            <a:ahLst/>
            <a:cxnLst/>
            <a:rect r="r" b="b" t="t" l="l"/>
            <a:pathLst>
              <a:path h="10798255" w="19293150">
                <a:moveTo>
                  <a:pt x="0" y="0"/>
                </a:moveTo>
                <a:lnTo>
                  <a:pt x="19293150" y="0"/>
                </a:lnTo>
                <a:lnTo>
                  <a:pt x="19293150" y="10798255"/>
                </a:lnTo>
                <a:lnTo>
                  <a:pt x="0" y="107982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28" r="0" b="-118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6396" y="762000"/>
            <a:ext cx="17355209" cy="3829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9"/>
              </a:lnSpc>
            </a:pPr>
            <a:r>
              <a:rPr lang="en-US" sz="5228">
                <a:solidFill>
                  <a:srgbClr val="1E2A28"/>
                </a:solidFill>
                <a:latin typeface="Evolventa"/>
              </a:rPr>
              <a:t>Использование средств этнопедагогики в работе с детьми способствует раскрытию души ребенка, его внутреннего мира, формирует интерес к изучению предмета.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931866" y="61595"/>
            <a:ext cx="7233403" cy="723340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329" t="0" r="-2532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59693" y="5388702"/>
            <a:ext cx="14694913" cy="4221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6"/>
              </a:lnSpc>
              <a:spcBef>
                <a:spcPct val="0"/>
              </a:spcBef>
            </a:pPr>
            <a:r>
              <a:rPr lang="en-US" sz="4197">
                <a:solidFill>
                  <a:srgbClr val="000000"/>
                </a:solidFill>
                <a:latin typeface="Evolventa"/>
              </a:rPr>
              <a:t>Учитель должен развивать навыки межкультурного взаимодействия и понимания различных культур, представленных в классе. Это включает в себя уважение к культурному разнообразию, а также способность находить общий язык с учениками разных этнических групп.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76345" y="2614671"/>
            <a:ext cx="11672174" cy="106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Evolventa Bold"/>
              </a:rPr>
              <a:t>Межкультурная компетентность: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07534" y="1828800"/>
            <a:ext cx="15775533" cy="7322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84"/>
              </a:lnSpc>
              <a:spcBef>
                <a:spcPct val="0"/>
              </a:spcBef>
            </a:pPr>
            <a:r>
              <a:rPr lang="en-US" sz="5449">
                <a:solidFill>
                  <a:srgbClr val="000000"/>
                </a:solidFill>
                <a:latin typeface="Evolventa"/>
              </a:rPr>
              <a:t>Учителю следует развивать умение проводить беседы и консультации с учениками, чтобы понимать их интересы и поддерживать их в соответствии с демократическими целями. Этот навык особенно важен при работе с учениками, у которых есть особенности обучения из-за культурных языков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173200" y="61722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54815" y="514668"/>
            <a:ext cx="9020294" cy="104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latin typeface="Evolventa Bold"/>
              </a:rPr>
              <a:t>Индивидуальный подход: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858605" y="3139313"/>
            <a:ext cx="8570791" cy="5323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4"/>
              </a:lnSpc>
              <a:spcBef>
                <a:spcPct val="0"/>
              </a:spcBef>
            </a:pPr>
            <a:r>
              <a:rPr lang="en-US" sz="4541">
                <a:solidFill>
                  <a:srgbClr val="1F1E1A"/>
                </a:solidFill>
                <a:latin typeface="Evolventa"/>
              </a:rPr>
              <a:t> </a:t>
            </a:r>
            <a:r>
              <a:rPr lang="en-US" sz="4541">
                <a:solidFill>
                  <a:srgbClr val="6C4A31"/>
                </a:solidFill>
                <a:latin typeface="Evolventa"/>
              </a:rPr>
              <a:t>Учитель должен развивать навыки эффективного общения, включая умение слушать и задавать вопросы, чтобы лучше понимать детей и учиться у них.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243070" y="-794101"/>
            <a:ext cx="11875393" cy="11875203"/>
            <a:chOff x="0" y="0"/>
            <a:chExt cx="6350000" cy="63498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/>
              <a:stretch>
                <a:fillRect l="-43870" t="-18401" r="-67305" b="-22297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6866753" y="-794101"/>
            <a:ext cx="11875393" cy="11875203"/>
            <a:chOff x="0" y="0"/>
            <a:chExt cx="6350000" cy="63498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/>
              <a:stretch>
                <a:fillRect l="-35382" t="0" r="-14708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469289" y="1688235"/>
            <a:ext cx="9349423" cy="1045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>
                <a:solidFill>
                  <a:srgbClr val="120E0F"/>
                </a:solidFill>
                <a:latin typeface="Evolventa Bold"/>
              </a:rPr>
              <a:t>Коммуникативные навыки: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F0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91460" y="2060560"/>
            <a:ext cx="8373346" cy="3278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2"/>
              </a:lnSpc>
              <a:spcBef>
                <a:spcPct val="0"/>
              </a:spcBef>
            </a:pPr>
            <a:r>
              <a:rPr lang="en-US" sz="2817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817">
                <a:solidFill>
                  <a:srgbClr val="183170"/>
                </a:solidFill>
                <a:latin typeface="Evolventa"/>
              </a:rPr>
              <a:t>Учитель должен развивать навыки сотрудничества с родителями учащихся и, наконец, этническими сообществами. Это может включать в себя организацию собраний, диалогов и обмена информацией с родителями, чтобы лучше воспринимать образ и ожидания.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6927441" y="-794101"/>
            <a:ext cx="11875393" cy="11875203"/>
            <a:chOff x="0" y="0"/>
            <a:chExt cx="6350000" cy="634989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/>
              <a:stretch>
                <a:fillRect l="-202565" t="-58752" r="-80138" b="-56522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2492548" y="-794101"/>
            <a:ext cx="11875393" cy="11875203"/>
            <a:chOff x="0" y="0"/>
            <a:chExt cx="6350000" cy="63498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4394" y="-4420"/>
              <a:ext cx="6354394" cy="6358776"/>
            </a:xfrm>
            <a:custGeom>
              <a:avLst/>
              <a:gdLst/>
              <a:ahLst/>
              <a:cxnLst/>
              <a:rect r="r" b="b" t="t" l="l"/>
              <a:pathLst>
                <a:path h="6358776" w="6354394">
                  <a:moveTo>
                    <a:pt x="6131839" y="5024095"/>
                  </a:moveTo>
                  <a:cubicBezTo>
                    <a:pt x="6274676" y="5267071"/>
                    <a:pt x="6286335" y="5577815"/>
                    <a:pt x="6135345" y="5839295"/>
                  </a:cubicBezTo>
                  <a:cubicBezTo>
                    <a:pt x="5911939" y="6226176"/>
                    <a:pt x="5417147" y="6358776"/>
                    <a:pt x="5030279" y="6135396"/>
                  </a:cubicBezTo>
                  <a:cubicBezTo>
                    <a:pt x="4439285" y="5787708"/>
                    <a:pt x="3674440" y="5884101"/>
                    <a:pt x="3179521" y="6354293"/>
                  </a:cubicBezTo>
                  <a:lnTo>
                    <a:pt x="3179178" y="6354293"/>
                  </a:lnTo>
                  <a:cubicBezTo>
                    <a:pt x="2693543" y="5892902"/>
                    <a:pt x="1945221" y="5782945"/>
                    <a:pt x="1334643" y="6131814"/>
                  </a:cubicBezTo>
                  <a:cubicBezTo>
                    <a:pt x="1091717" y="6274651"/>
                    <a:pt x="780910" y="6286259"/>
                    <a:pt x="519430" y="6135319"/>
                  </a:cubicBezTo>
                  <a:cubicBezTo>
                    <a:pt x="132563" y="5911888"/>
                    <a:pt x="0" y="5417083"/>
                    <a:pt x="223329" y="5030216"/>
                  </a:cubicBezTo>
                  <a:cubicBezTo>
                    <a:pt x="571043" y="4439374"/>
                    <a:pt x="474586" y="3674491"/>
                    <a:pt x="4394" y="3179598"/>
                  </a:cubicBezTo>
                  <a:lnTo>
                    <a:pt x="4394" y="3179255"/>
                  </a:lnTo>
                  <a:cubicBezTo>
                    <a:pt x="465836" y="2693607"/>
                    <a:pt x="575742" y="1945387"/>
                    <a:pt x="226898" y="1334758"/>
                  </a:cubicBezTo>
                  <a:cubicBezTo>
                    <a:pt x="84023" y="1091832"/>
                    <a:pt x="72403" y="781038"/>
                    <a:pt x="223418" y="519596"/>
                  </a:cubicBezTo>
                  <a:cubicBezTo>
                    <a:pt x="446798" y="132627"/>
                    <a:pt x="941590" y="13"/>
                    <a:pt x="1328458" y="223394"/>
                  </a:cubicBezTo>
                  <a:cubicBezTo>
                    <a:pt x="1919440" y="571018"/>
                    <a:pt x="2684284" y="474612"/>
                    <a:pt x="3179229" y="4420"/>
                  </a:cubicBezTo>
                  <a:lnTo>
                    <a:pt x="3179572" y="4420"/>
                  </a:lnTo>
                  <a:cubicBezTo>
                    <a:pt x="3679952" y="479819"/>
                    <a:pt x="4432541" y="567563"/>
                    <a:pt x="5030330" y="223381"/>
                  </a:cubicBezTo>
                  <a:cubicBezTo>
                    <a:pt x="5417197" y="0"/>
                    <a:pt x="5911989" y="132576"/>
                    <a:pt x="6135395" y="519481"/>
                  </a:cubicBezTo>
                  <a:cubicBezTo>
                    <a:pt x="6286385" y="780974"/>
                    <a:pt x="6274727" y="1091819"/>
                    <a:pt x="6131839" y="1334796"/>
                  </a:cubicBezTo>
                  <a:cubicBezTo>
                    <a:pt x="5783034" y="1945425"/>
                    <a:pt x="5893003" y="2693543"/>
                    <a:pt x="6354394" y="3179204"/>
                  </a:cubicBezTo>
                  <a:lnTo>
                    <a:pt x="6354394" y="3179547"/>
                  </a:lnTo>
                  <a:cubicBezTo>
                    <a:pt x="5892940" y="3665246"/>
                    <a:pt x="5783034" y="4413466"/>
                    <a:pt x="6131839" y="5024095"/>
                  </a:cubicBezTo>
                </a:path>
              </a:pathLst>
            </a:custGeom>
            <a:blipFill>
              <a:blip r:embed="rId2"/>
              <a:stretch>
                <a:fillRect l="-337572" t="-79219" r="-5900" b="-70239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6031519" y="6142961"/>
            <a:ext cx="5693227" cy="3793112"/>
          </a:xfrm>
          <a:custGeom>
            <a:avLst/>
            <a:gdLst/>
            <a:ahLst/>
            <a:cxnLst/>
            <a:rect r="r" b="b" t="t" l="l"/>
            <a:pathLst>
              <a:path h="3793112" w="5693227">
                <a:moveTo>
                  <a:pt x="0" y="0"/>
                </a:moveTo>
                <a:lnTo>
                  <a:pt x="5693227" y="0"/>
                </a:lnTo>
                <a:lnTo>
                  <a:pt x="5693227" y="3793112"/>
                </a:lnTo>
                <a:lnTo>
                  <a:pt x="0" y="37931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873551" y="-97675"/>
            <a:ext cx="6009164" cy="20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3"/>
              </a:lnSpc>
              <a:spcBef>
                <a:spcPct val="0"/>
              </a:spcBef>
            </a:pPr>
            <a:r>
              <a:rPr lang="en-US" sz="5618">
                <a:solidFill>
                  <a:srgbClr val="2E2484"/>
                </a:solidFill>
                <a:latin typeface="Evolventa Bold"/>
              </a:rPr>
              <a:t>Сотрудничество</a:t>
            </a:r>
          </a:p>
          <a:p>
            <a:pPr algn="ctr">
              <a:lnSpc>
                <a:spcPts val="7303"/>
              </a:lnSpc>
              <a:spcBef>
                <a:spcPct val="0"/>
              </a:spcBef>
            </a:pPr>
            <a:r>
              <a:rPr lang="en-US" sz="5618">
                <a:solidFill>
                  <a:srgbClr val="2E2484"/>
                </a:solidFill>
                <a:latin typeface="Evolventa Bold"/>
              </a:rPr>
              <a:t> с родителями :</a:t>
            </a:r>
            <a:r>
              <a:rPr lang="en-US" sz="5618">
                <a:solidFill>
                  <a:srgbClr val="0E111C"/>
                </a:solidFill>
                <a:latin typeface="Evolventa Bol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DAFypk-N6Eo</dc:identifier>
  <dcterms:modified xsi:type="dcterms:W3CDTF">2011-08-01T06:04:30Z</dcterms:modified>
  <cp:revision>1</cp:revision>
  <dc:title>Этно подходы </dc:title>
</cp:coreProperties>
</file>